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3" r:id="rId2"/>
    <p:sldMasterId id="2147483755" r:id="rId3"/>
  </p:sldMasterIdLst>
  <p:notesMasterIdLst>
    <p:notesMasterId r:id="rId24"/>
  </p:notesMasterIdLst>
  <p:handoutMasterIdLst>
    <p:handoutMasterId r:id="rId25"/>
  </p:handoutMasterIdLst>
  <p:sldIdLst>
    <p:sldId id="352" r:id="rId4"/>
    <p:sldId id="275" r:id="rId5"/>
    <p:sldId id="281" r:id="rId6"/>
    <p:sldId id="277" r:id="rId7"/>
    <p:sldId id="278" r:id="rId8"/>
    <p:sldId id="279" r:id="rId9"/>
    <p:sldId id="280" r:id="rId10"/>
    <p:sldId id="330" r:id="rId11"/>
    <p:sldId id="336" r:id="rId12"/>
    <p:sldId id="287" r:id="rId13"/>
    <p:sldId id="294" r:id="rId14"/>
    <p:sldId id="295" r:id="rId15"/>
    <p:sldId id="296" r:id="rId16"/>
    <p:sldId id="268" r:id="rId17"/>
    <p:sldId id="353" r:id="rId18"/>
    <p:sldId id="286" r:id="rId19"/>
    <p:sldId id="285" r:id="rId20"/>
    <p:sldId id="272" r:id="rId21"/>
    <p:sldId id="266" r:id="rId22"/>
    <p:sldId id="311" r:id="rId23"/>
  </p:sldIdLst>
  <p:sldSz cx="9144000" cy="5148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D8D"/>
    <a:srgbClr val="002999"/>
    <a:srgbClr val="CFD7E7"/>
    <a:srgbClr val="E8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9"/>
    <p:restoredTop sz="94720"/>
  </p:normalViewPr>
  <p:slideViewPr>
    <p:cSldViewPr>
      <p:cViewPr varScale="1">
        <p:scale>
          <a:sx n="138" d="100"/>
          <a:sy n="138" d="100"/>
        </p:scale>
        <p:origin x="1164" y="1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1952" y="1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 Webb" userId="c590f403-3323-4679-ae96-aeb41a133708" providerId="ADAL" clId="{255E91D7-D68B-477F-867C-FC59BA29FC4D}"/>
    <pc:docChg chg="custSel modSld modMainMaster">
      <pc:chgData name="Kari Webb" userId="c590f403-3323-4679-ae96-aeb41a133708" providerId="ADAL" clId="{255E91D7-D68B-477F-867C-FC59BA29FC4D}" dt="2026-04-27T21:37:19.418" v="154" actId="20577"/>
      <pc:docMkLst>
        <pc:docMk/>
      </pc:docMkLst>
      <pc:sldChg chg="modSp mod">
        <pc:chgData name="Kari Webb" userId="c590f403-3323-4679-ae96-aeb41a133708" providerId="ADAL" clId="{255E91D7-D68B-477F-867C-FC59BA29FC4D}" dt="2026-04-27T21:36:45.292" v="152" actId="20577"/>
        <pc:sldMkLst>
          <pc:docMk/>
          <pc:sldMk cId="0" sldId="268"/>
        </pc:sldMkLst>
        <pc:spChg chg="mod">
          <ac:chgData name="Kari Webb" userId="c590f403-3323-4679-ae96-aeb41a133708" providerId="ADAL" clId="{255E91D7-D68B-477F-867C-FC59BA29FC4D}" dt="2026-04-27T21:36:45.292" v="152" actId="20577"/>
          <ac:spMkLst>
            <pc:docMk/>
            <pc:sldMk cId="0" sldId="268"/>
            <ac:spMk id="14339" creationId="{C2FF2C20-96A0-91DD-8C64-115A8255153C}"/>
          </ac:spMkLst>
        </pc:spChg>
      </pc:sldChg>
      <pc:sldChg chg="modSp mod">
        <pc:chgData name="Kari Webb" userId="c590f403-3323-4679-ae96-aeb41a133708" providerId="ADAL" clId="{255E91D7-D68B-477F-867C-FC59BA29FC4D}" dt="2026-04-27T21:34:21.975" v="20" actId="113"/>
        <pc:sldMkLst>
          <pc:docMk/>
          <pc:sldMk cId="0" sldId="279"/>
        </pc:sldMkLst>
        <pc:spChg chg="mod">
          <ac:chgData name="Kari Webb" userId="c590f403-3323-4679-ae96-aeb41a133708" providerId="ADAL" clId="{255E91D7-D68B-477F-867C-FC59BA29FC4D}" dt="2026-04-27T21:34:21.975" v="20" actId="113"/>
          <ac:spMkLst>
            <pc:docMk/>
            <pc:sldMk cId="0" sldId="279"/>
            <ac:spMk id="17411" creationId="{E5BFF211-2514-2243-B94C-1E6C5E7BE78C}"/>
          </ac:spMkLst>
        </pc:spChg>
      </pc:sldChg>
      <pc:sldChg chg="modSp mod">
        <pc:chgData name="Kari Webb" userId="c590f403-3323-4679-ae96-aeb41a133708" providerId="ADAL" clId="{255E91D7-D68B-477F-867C-FC59BA29FC4D}" dt="2026-04-27T21:37:19.418" v="154" actId="20577"/>
        <pc:sldMkLst>
          <pc:docMk/>
          <pc:sldMk cId="0" sldId="285"/>
        </pc:sldMkLst>
        <pc:spChg chg="mod">
          <ac:chgData name="Kari Webb" userId="c590f403-3323-4679-ae96-aeb41a133708" providerId="ADAL" clId="{255E91D7-D68B-477F-867C-FC59BA29FC4D}" dt="2026-04-27T21:37:19.418" v="154" actId="20577"/>
          <ac:spMkLst>
            <pc:docMk/>
            <pc:sldMk cId="0" sldId="285"/>
            <ac:spMk id="32771" creationId="{81F80796-24A4-3469-2083-77D853D0F3EF}"/>
          </ac:spMkLst>
        </pc:spChg>
      </pc:sldChg>
      <pc:sldChg chg="modSp mod">
        <pc:chgData name="Kari Webb" userId="c590f403-3323-4679-ae96-aeb41a133708" providerId="ADAL" clId="{255E91D7-D68B-477F-867C-FC59BA29FC4D}" dt="2026-04-27T21:36:06.508" v="138" actId="20577"/>
        <pc:sldMkLst>
          <pc:docMk/>
          <pc:sldMk cId="0" sldId="294"/>
        </pc:sldMkLst>
        <pc:spChg chg="mod">
          <ac:chgData name="Kari Webb" userId="c590f403-3323-4679-ae96-aeb41a133708" providerId="ADAL" clId="{255E91D7-D68B-477F-867C-FC59BA29FC4D}" dt="2026-04-27T21:36:06.508" v="138" actId="20577"/>
          <ac:spMkLst>
            <pc:docMk/>
            <pc:sldMk cId="0" sldId="294"/>
            <ac:spMk id="23555" creationId="{45E339D6-5125-A03B-619E-D85A9B19FC45}"/>
          </ac:spMkLst>
        </pc:spChg>
      </pc:sldChg>
      <pc:sldChg chg="modSp mod">
        <pc:chgData name="Kari Webb" userId="c590f403-3323-4679-ae96-aeb41a133708" providerId="ADAL" clId="{255E91D7-D68B-477F-867C-FC59BA29FC4D}" dt="2026-04-27T21:33:31.366" v="19" actId="20577"/>
        <pc:sldMkLst>
          <pc:docMk/>
          <pc:sldMk cId="360852793" sldId="311"/>
        </pc:sldMkLst>
        <pc:spChg chg="mod">
          <ac:chgData name="Kari Webb" userId="c590f403-3323-4679-ae96-aeb41a133708" providerId="ADAL" clId="{255E91D7-D68B-477F-867C-FC59BA29FC4D}" dt="2026-04-27T21:33:31.366" v="19" actId="20577"/>
          <ac:spMkLst>
            <pc:docMk/>
            <pc:sldMk cId="360852793" sldId="311"/>
            <ac:spMk id="5" creationId="{31949692-CC96-9496-53C0-5F86A43D90DF}"/>
          </ac:spMkLst>
        </pc:spChg>
      </pc:sldChg>
      <pc:sldMasterChg chg="modSp mod">
        <pc:chgData name="Kari Webb" userId="c590f403-3323-4679-ae96-aeb41a133708" providerId="ADAL" clId="{255E91D7-D68B-477F-867C-FC59BA29FC4D}" dt="2026-04-21T15:32:38.792" v="2" actId="1076"/>
        <pc:sldMasterMkLst>
          <pc:docMk/>
          <pc:sldMasterMk cId="897964312" sldId="2147483784"/>
        </pc:sldMasterMkLst>
        <pc:picChg chg="mod">
          <ac:chgData name="Kari Webb" userId="c590f403-3323-4679-ae96-aeb41a133708" providerId="ADAL" clId="{255E91D7-D68B-477F-867C-FC59BA29FC4D}" dt="2026-04-21T15:32:38.792" v="2" actId="1076"/>
          <ac:picMkLst>
            <pc:docMk/>
            <pc:sldMasterMk cId="897964312" sldId="2147483784"/>
            <ac:picMk id="3" creationId="{F8F3E88C-939E-51C6-4757-1F89EC0F60C6}"/>
          </ac:picMkLst>
        </pc:picChg>
      </pc:sldMasterChg>
      <pc:sldMasterChg chg="modSp mod">
        <pc:chgData name="Kari Webb" userId="c590f403-3323-4679-ae96-aeb41a133708" providerId="ADAL" clId="{255E91D7-D68B-477F-867C-FC59BA29FC4D}" dt="2026-04-21T15:32:48.576" v="4" actId="20577"/>
        <pc:sldMasterMkLst>
          <pc:docMk/>
          <pc:sldMasterMk cId="308893323" sldId="2147483793"/>
        </pc:sldMasterMkLst>
        <pc:spChg chg="mod">
          <ac:chgData name="Kari Webb" userId="c590f403-3323-4679-ae96-aeb41a133708" providerId="ADAL" clId="{255E91D7-D68B-477F-867C-FC59BA29FC4D}" dt="2026-04-21T15:32:48.576" v="4" actId="20577"/>
          <ac:spMkLst>
            <pc:docMk/>
            <pc:sldMasterMk cId="308893323" sldId="2147483793"/>
            <ac:spMk id="5" creationId="{1507E02B-B16C-B904-B239-235E4FFFF891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E1D1F18-348F-2116-66F4-EB885761A0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92FFDBF-E48C-3707-D7B8-389C4C2234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E1D386-A3FF-B240-8614-E16726863DF7}" type="datetimeFigureOut">
              <a:rPr lang="en-US" altLang="en-US"/>
              <a:pPr>
                <a:defRPr/>
              </a:pPr>
              <a:t>4/27/2026</a:t>
            </a:fld>
            <a:endParaRPr lang="en-US" alt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7A1EBC6C-F9C0-BC44-0019-FC0EFF47EE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32ECD9CD-80EB-62C2-45B7-391A43A952E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FE9F6-A1C5-A548-9F07-09ECB599B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14BCE9-12B0-96C0-7160-8EB8FE9533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C3175-5DD8-6DE5-9670-AE67DD99C1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2E3229-3AF7-954B-B424-11B29E950F86}" type="datetimeFigureOut">
              <a:rPr lang="en-US" altLang="en-US"/>
              <a:pPr>
                <a:defRPr/>
              </a:pPr>
              <a:t>4/27/2026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9771F18-0F91-9832-8B0F-BE563A32C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935B43-E21A-BCA0-E155-5E9C19552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8D1E1-75CF-95A8-34C9-3740D9458D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5FEF1-8248-C4F7-E63E-F55241409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F31005-4E7E-1646-A895-356573272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CF278A9E-6536-6B64-386C-EF9A31550B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F191101-BC99-0191-2733-65CA7622B4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E90A7DF5-10C9-981D-A896-CF4A14608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549961-BC69-4076-98C4-296C5F94046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7784D38-C366-780E-A15C-07F897DCEC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2B842D8-787A-A725-47D3-A9C4C3078B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EDB4C50-26CA-C05A-E8A7-A80557677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40CEEE-A228-43D4-8C53-92A89613471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7784D38-C366-780E-A15C-07F897DCEC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2B842D8-787A-A725-47D3-A9C4C3078B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EDB4C50-26CA-C05A-E8A7-A80557677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40CEEE-A228-43D4-8C53-92A89613471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88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31E37AF-DBAE-B772-88FB-B73D1B969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F30B0901-A1CD-E381-AFA4-951B9700C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E85A44E-0FC1-7880-84B4-F8DAD1F7D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FEC11B-C784-4ADB-A747-5112FE1B636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2FC4832E-96FA-A7F3-6AAC-4E519C9C67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6B6E23A-02E6-A1C1-3CD8-F76FABCB18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D09FF054-72A4-6A72-FCBB-34564EC04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5C5EE8-49E1-4A9B-87A2-75A083B5B62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2C748EC4-604E-E084-716D-AD9FACB0D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863AC92D-13D4-7581-61B1-CCF455F848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75CFD27-5F24-BF4D-B669-69D4D25AA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82286C3-77E6-4B1B-ACCB-6491344EF71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9F9C1D8-988B-D639-5C39-1205D187D0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26D5305-D5D3-76C1-B1C1-456AA68322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42EE1BF-74A8-4249-CBBE-6908F126A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3C448A-4A67-4280-9104-0D46862FD7A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FC83A1A-EEB2-08DE-61E6-B60AAE8F64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68D6C2A-6096-CCA6-7E78-B24484F510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1D8DC7F-C1D2-B8B3-3DB4-8BDB0FB13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C20CAC-EFD7-4D20-9D36-C62AE904C4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13E117A-9DF0-4103-424C-92DB2B3F57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901306FC-5367-6715-78A7-C6CB52DA83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2F15BAE1-9548-0BC2-35CB-2D58B19B7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7EC6D3-C0D3-480E-A1E2-37EC75190D7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C274BDD-48FC-B0F3-2D4E-E7B7AE6EC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0D9BE63F-953A-3028-B5FB-1DB38B0EF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1C165ED-0BD0-FC0A-2FB3-C6B50B5C8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00DEB6-5DF3-4213-96FE-BBF91F0FEB4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72E6517-BAA2-12A6-D422-29334E2C7A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A2CD1BF-FFAB-00FB-E9B4-B751D756B9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233F7A8-29B2-322E-267A-A2F507E37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5F5248-04AE-4377-9008-53AFEAB7853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67ECFE5-5937-C66F-1F5C-123249F463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3FDA8F6-D67E-219C-40DE-1578937668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19B9A52-208A-4A17-17EC-D740A44C5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4E1B66-4BFD-45D3-B449-7F42EDCB80D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E1F2190C-5EEE-F254-124E-07FA2E68D2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30CD955-EE6D-F5C9-E590-7A79FEBDA8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1DBF389-5037-0BCA-B770-118799144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097BFD-9E29-47D2-98E9-8DFE60A2A8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7A462BF-C816-2685-FE06-2090443452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7B4BB06-C457-7A3A-FAB3-6870822BBF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662A1E4-9009-34BF-6A3F-0049B8D3A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1235CAF-8588-498A-8793-D9BEA65B5AB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CE5FE8FD-877E-4228-767D-F599D4EDAC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152AB5D-F5DD-7CE8-CCBC-4C703E64ED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A8BF368-F278-BD4B-5BC0-B43255316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38AC65-3282-481F-89DE-0A6F007BFBB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7907"/>
            <a:ext cx="9144000" cy="1792287"/>
          </a:xfrm>
          <a:prstGeom prst="rect">
            <a:avLst/>
          </a:prstGeo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18457"/>
            <a:ext cx="9144000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63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560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6306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0636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1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Gray-Blank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85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0"/>
            <a:ext cx="9144000" cy="49503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6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87704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79595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Black-Blan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59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2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2867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496194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686"/>
            <a:ext cx="8229600" cy="8580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578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AE5A2-455A-6415-BAAD-7189077A5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42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C8BAE-4CF3-5183-428C-663CEC678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4846" y="952500"/>
            <a:ext cx="3174309" cy="10001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484901"/>
            <a:ext cx="7772400" cy="648672"/>
          </a:xfrm>
          <a:prstGeom prst="rect">
            <a:avLst/>
          </a:prstGeom>
        </p:spPr>
        <p:txBody>
          <a:bodyPr/>
          <a:lstStyle>
            <a:lvl1pPr>
              <a:defRPr sz="3153" b="1" i="0" cap="all">
                <a:solidFill>
                  <a:srgbClr val="1C496A"/>
                </a:solidFill>
                <a:latin typeface=""/>
              </a:defRPr>
            </a:lvl1pPr>
          </a:lstStyle>
          <a:p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187629"/>
            <a:ext cx="6400800" cy="5216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 i="0" cap="all">
                <a:solidFill>
                  <a:srgbClr val="821619"/>
                </a:solidFill>
                <a:latin typeface="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89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00754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059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79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50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143D8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91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8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18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0792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1585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21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4438C-8F62-8505-2AC8-36C0F58A5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6450"/>
            <a:ext cx="8928992" cy="71948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81129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265540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752846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30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29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24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5985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84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07036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4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01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79441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66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7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033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616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7E4446-D54A-6E23-0B95-AFD04D9372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F3E88C-939E-51C6-4757-1F89EC0F6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240" y="4086299"/>
            <a:ext cx="2140749" cy="8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5A15D-2C77-0E26-69B6-13B3B878B0A2}"/>
              </a:ext>
            </a:extLst>
          </p:cNvPr>
          <p:cNvGrpSpPr/>
          <p:nvPr userDrawn="1"/>
        </p:nvGrpSpPr>
        <p:grpSpPr>
          <a:xfrm>
            <a:off x="0" y="4943219"/>
            <a:ext cx="9144000" cy="205044"/>
            <a:chOff x="-178" y="4558081"/>
            <a:chExt cx="9144000" cy="2050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66A7F23-E034-967A-32A8-F1020D9B7AA2}"/>
                </a:ext>
              </a:extLst>
            </p:cNvPr>
            <p:cNvSpPr/>
            <p:nvPr/>
          </p:nvSpPr>
          <p:spPr>
            <a:xfrm>
              <a:off x="-178" y="4569648"/>
              <a:ext cx="9144000" cy="193476"/>
            </a:xfrm>
            <a:prstGeom prst="rect">
              <a:avLst/>
            </a:prstGeom>
            <a:solidFill>
              <a:srgbClr val="143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EEEDC7-DDFF-A4D6-E513-3821E90EE992}"/>
                </a:ext>
              </a:extLst>
            </p:cNvPr>
            <p:cNvSpPr txBox="1"/>
            <p:nvPr/>
          </p:nvSpPr>
          <p:spPr>
            <a:xfrm>
              <a:off x="0" y="4569647"/>
              <a:ext cx="1115616" cy="193477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NASTT.ORG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07E02B-B16C-B904-B239-235E4FFFF891}"/>
                </a:ext>
              </a:extLst>
            </p:cNvPr>
            <p:cNvSpPr txBox="1"/>
            <p:nvPr/>
          </p:nvSpPr>
          <p:spPr>
            <a:xfrm>
              <a:off x="3217295" y="4558081"/>
              <a:ext cx="2709053" cy="19347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2027 No-Dig Show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B9FE4D-D775-36E6-CACA-631C8B994870}"/>
                </a:ext>
              </a:extLst>
            </p:cNvPr>
            <p:cNvSpPr txBox="1"/>
            <p:nvPr/>
          </p:nvSpPr>
          <p:spPr>
            <a:xfrm>
              <a:off x="6588224" y="4569647"/>
              <a:ext cx="2555598" cy="193478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>
              <a:no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educate ⋅ train ⋅ research ⋅ publish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34" r:id="rId2"/>
    <p:sldLayoutId id="2147483833" r:id="rId3"/>
    <p:sldLayoutId id="2147483824" r:id="rId4"/>
    <p:sldLayoutId id="2147483837" r:id="rId5"/>
    <p:sldLayoutId id="2147483836" r:id="rId6"/>
    <p:sldLayoutId id="2147483796" r:id="rId7"/>
    <p:sldLayoutId id="2147483825" r:id="rId8"/>
    <p:sldLayoutId id="2147483797" r:id="rId9"/>
    <p:sldLayoutId id="2147483798" r:id="rId10"/>
    <p:sldLayoutId id="2147483826" r:id="rId11"/>
    <p:sldLayoutId id="2147483794" r:id="rId12"/>
    <p:sldLayoutId id="2147483799" r:id="rId13"/>
    <p:sldLayoutId id="2147483800" r:id="rId14"/>
    <p:sldLayoutId id="2147483801" r:id="rId15"/>
    <p:sldLayoutId id="2147483827" r:id="rId16"/>
    <p:sldLayoutId id="2147483802" r:id="rId17"/>
    <p:sldLayoutId id="2147483803" r:id="rId18"/>
    <p:sldLayoutId id="2147483804" r:id="rId19"/>
    <p:sldLayoutId id="2147483852" r:id="rId20"/>
    <p:sldLayoutId id="2147483853" r:id="rId21"/>
    <p:sldLayoutId id="2147483854" r:id="rId2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820" r:id="rId2"/>
    <p:sldLayoutId id="2147483838" r:id="rId3"/>
    <p:sldLayoutId id="2147483839" r:id="rId4"/>
    <p:sldLayoutId id="2147483835" r:id="rId5"/>
    <p:sldLayoutId id="2147483840" r:id="rId6"/>
    <p:sldLayoutId id="2147483790" r:id="rId7"/>
    <p:sldLayoutId id="2147483821" r:id="rId8"/>
    <p:sldLayoutId id="2147483774" r:id="rId9"/>
    <p:sldLayoutId id="2147483829" r:id="rId10"/>
    <p:sldLayoutId id="2147483778" r:id="rId11"/>
    <p:sldLayoutId id="2147483822" r:id="rId12"/>
    <p:sldLayoutId id="2147483783" r:id="rId13"/>
    <p:sldLayoutId id="2147483766" r:id="rId14"/>
    <p:sldLayoutId id="2147483779" r:id="rId15"/>
    <p:sldLayoutId id="2147483781" r:id="rId16"/>
    <p:sldLayoutId id="2147483823" r:id="rId17"/>
    <p:sldLayoutId id="2147483765" r:id="rId18"/>
    <p:sldLayoutId id="2147483780" r:id="rId19"/>
    <p:sldLayoutId id="2147483782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545473E-5560-E652-7EE7-A71297CF53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917575"/>
            <a:ext cx="9144000" cy="179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NASTT No-Dig Show</a:t>
            </a:r>
            <a:br>
              <a:rPr lang="en-US" altLang="en-US"/>
            </a:br>
            <a:r>
              <a:rPr lang="en-US" altLang="en-US"/>
              <a:t>PowerPoint Guidelines</a:t>
            </a:r>
          </a:p>
        </p:txBody>
      </p:sp>
    </p:spTree>
    <p:extLst>
      <p:ext uri="{BB962C8B-B14F-4D97-AF65-F5344CB8AC3E}">
        <p14:creationId xmlns:p14="http://schemas.microsoft.com/office/powerpoint/2010/main" val="31950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7">
            <a:extLst>
              <a:ext uri="{FF2B5EF4-FFF2-40B4-BE49-F238E27FC236}">
                <a16:creationId xmlns:a16="http://schemas.microsoft.com/office/drawing/2014/main" id="{B7834CCF-75F0-4088-F401-267A90D84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811362"/>
            <a:ext cx="6984776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The Use of Company Logos</a:t>
            </a:r>
          </a:p>
        </p:txBody>
      </p:sp>
      <p:sp>
        <p:nvSpPr>
          <p:cNvPr id="21507" name="Content Placeholder 3">
            <a:extLst>
              <a:ext uri="{FF2B5EF4-FFF2-40B4-BE49-F238E27FC236}">
                <a16:creationId xmlns:a16="http://schemas.microsoft.com/office/drawing/2014/main" id="{B9BC4140-022A-5D75-4929-B3EA98CD0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2508" y="1854051"/>
            <a:ext cx="6178550" cy="2054225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Company logos may appear on first and last slides only.</a:t>
            </a:r>
          </a:p>
          <a:p>
            <a:pPr eaLnBrk="1" hangingPunct="1">
              <a:defRPr/>
            </a:pPr>
            <a:r>
              <a:rPr lang="en-US" altLang="en-US" sz="2102" dirty="0"/>
              <a:t>NASTT prides itself on presenting material with no commercialism, so please make sure your presentation is not a sales pitch. 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  <p:sp>
        <p:nvSpPr>
          <p:cNvPr id="21508" name="Footer Placeholder 4">
            <a:extLst>
              <a:ext uri="{FF2B5EF4-FFF2-40B4-BE49-F238E27FC236}">
                <a16:creationId xmlns:a16="http://schemas.microsoft.com/office/drawing/2014/main" id="{56C3DE19-FD6E-78F7-DCBA-87727D849601}"/>
              </a:ext>
            </a:extLst>
          </p:cNvPr>
          <p:cNvSpPr txBox="1">
            <a:spLocks noGrp="1"/>
          </p:cNvSpPr>
          <p:nvPr/>
        </p:nvSpPr>
        <p:spPr bwMode="auto">
          <a:xfrm>
            <a:off x="1425575" y="4733925"/>
            <a:ext cx="2173288" cy="3571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5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3497847-656A-EE4A-782F-FAA10A50F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3200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The Use of Media Clips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5E339D6-5125-A03B-619E-D85A9B19FC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7013" y="1493838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If media clips are embedded in your presentation, please alert your track leader so we can make a note to check them onsite.</a:t>
            </a:r>
          </a:p>
          <a:p>
            <a:pPr eaLnBrk="1" hangingPunct="1">
              <a:defRPr/>
            </a:pPr>
            <a:r>
              <a:rPr lang="en-US" altLang="en-US" sz="2102" dirty="0"/>
              <a:t>You must load the media file as a separate file in the </a:t>
            </a:r>
            <a:r>
              <a:rPr lang="en-US" altLang="en-US" sz="2102" dirty="0" err="1"/>
              <a:t>EShow</a:t>
            </a:r>
            <a:r>
              <a:rPr lang="en-US" altLang="en-US" sz="2102" dirty="0"/>
              <a:t> system. </a:t>
            </a:r>
          </a:p>
          <a:p>
            <a:pPr eaLnBrk="1" hangingPunct="1">
              <a:defRPr/>
            </a:pPr>
            <a:r>
              <a:rPr lang="en-US" altLang="en-US" sz="2102" dirty="0"/>
              <a:t>Presenters must verify that media clips are working correctly on the morning of their session (before the first presentation in your track). </a:t>
            </a:r>
          </a:p>
          <a:p>
            <a:pPr eaLnBrk="1" hangingPunct="1">
              <a:buFontTx/>
              <a:buNone/>
              <a:defRPr/>
            </a:pPr>
            <a:endParaRPr lang="en-US" altLang="en-US" sz="2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D4A8A96-4B61-2074-B20C-196295F4A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4475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Images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DBA1D337-42A3-0C9F-1B34-DB61BBCDF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338263"/>
            <a:ext cx="6378575" cy="339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Make sure you optimize image size used to keep the file size of the PowerPoint presentation reasonable.</a:t>
            </a:r>
          </a:p>
          <a:p>
            <a:pPr eaLnBrk="1" hangingPunct="1">
              <a:defRPr/>
            </a:pPr>
            <a:r>
              <a:rPr lang="en-US" sz="2102" dirty="0"/>
              <a:t>Typically an image of 800 pixels in width (about 8”) is the optimum file size.</a:t>
            </a:r>
          </a:p>
          <a:p>
            <a:pPr eaLnBrk="1" hangingPunct="1">
              <a:defRPr/>
            </a:pPr>
            <a:r>
              <a:rPr lang="en-US" sz="2102" dirty="0"/>
              <a:t>Do not cut and paste images into your presentation. Go to the insert tab and select the picture icon to add them so your file size doesn’t become too large. </a:t>
            </a:r>
          </a:p>
          <a:p>
            <a:pPr marL="0" indent="0" eaLnBrk="1" hangingPunct="1">
              <a:buFontTx/>
              <a:buNone/>
              <a:defRPr/>
            </a:pPr>
            <a:endParaRPr lang="en-US" sz="2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BC6EA5-59ED-B6F8-2505-EC9302D0B330}"/>
              </a:ext>
            </a:extLst>
          </p:cNvPr>
          <p:cNvPicPr/>
          <p:nvPr/>
        </p:nvPicPr>
        <p:blipFill rotWithShape="1">
          <a:blip r:embed="rId2"/>
          <a:srcRect l="28252" t="23434"/>
          <a:stretch/>
        </p:blipFill>
        <p:spPr bwMode="auto">
          <a:xfrm>
            <a:off x="1115616" y="269875"/>
            <a:ext cx="727280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>
            <a:extLst>
              <a:ext uri="{FF2B5EF4-FFF2-40B4-BE49-F238E27FC236}">
                <a16:creationId xmlns:a16="http://schemas.microsoft.com/office/drawing/2014/main" id="{CADAC56F-D06D-E142-38F1-C5B0F7E63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917947"/>
            <a:ext cx="6696743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Draft Submission Deadlines</a:t>
            </a:r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C2FF2C20-96A0-91DD-8C64-115A8255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725" y="1854051"/>
            <a:ext cx="6178550" cy="2448272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Authors must submit draft PowerPoint presentations for review.</a:t>
            </a:r>
          </a:p>
          <a:p>
            <a:pPr eaLnBrk="1" hangingPunct="1">
              <a:defRPr/>
            </a:pPr>
            <a:r>
              <a:rPr lang="en-US" sz="2102" b="1" dirty="0"/>
              <a:t>Deadline: September 25, 2026</a:t>
            </a:r>
          </a:p>
          <a:p>
            <a:pPr marL="0" indent="0" eaLnBrk="1" hangingPunct="1">
              <a:buFontTx/>
              <a:buNone/>
              <a:defRPr/>
            </a:pPr>
            <a:endParaRPr lang="en-US" sz="21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>
            <a:extLst>
              <a:ext uri="{FF2B5EF4-FFF2-40B4-BE49-F238E27FC236}">
                <a16:creationId xmlns:a16="http://schemas.microsoft.com/office/drawing/2014/main" id="{CADAC56F-D06D-E142-38F1-C5B0F7E63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629915"/>
            <a:ext cx="6696743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Draft Submission Deadlines</a:t>
            </a:r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C2FF2C20-96A0-91DD-8C64-115A8255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725" y="1422003"/>
            <a:ext cx="6178550" cy="339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Draft PowerPoint presentations must be uploaded into the speaker service center/session management system.</a:t>
            </a:r>
          </a:p>
          <a:p>
            <a:pPr lvl="1" eaLnBrk="1" hangingPunct="1">
              <a:defRPr/>
            </a:pPr>
            <a:r>
              <a:rPr lang="en-US" sz="1800" dirty="0"/>
              <a:t>Click on the link in your acceptance email and login with your NASTT credentials</a:t>
            </a:r>
          </a:p>
          <a:p>
            <a:pPr lvl="1" eaLnBrk="1" hangingPunct="1">
              <a:defRPr/>
            </a:pPr>
            <a:r>
              <a:rPr lang="en-US" sz="1800" dirty="0"/>
              <a:t>Select Presentation Upload (left toolbar)</a:t>
            </a:r>
          </a:p>
          <a:p>
            <a:pPr lvl="1" eaLnBrk="1" hangingPunct="1">
              <a:defRPr/>
            </a:pPr>
            <a:r>
              <a:rPr lang="en-US" sz="1800" dirty="0"/>
              <a:t>Add file description (name of your abstract with “PPT” after)</a:t>
            </a:r>
          </a:p>
          <a:p>
            <a:pPr lvl="1" eaLnBrk="1" hangingPunct="1">
              <a:defRPr/>
            </a:pPr>
            <a:r>
              <a:rPr lang="en-US" sz="1800" dirty="0"/>
              <a:t>Choose file using the ‘Browse’ button</a:t>
            </a:r>
          </a:p>
          <a:p>
            <a:pPr lvl="1" eaLnBrk="1" hangingPunct="1">
              <a:defRPr/>
            </a:pPr>
            <a:r>
              <a:rPr lang="en-US" sz="1800" dirty="0"/>
              <a:t>Click on ‘Upload’ to save the document</a:t>
            </a:r>
          </a:p>
          <a:p>
            <a:pPr lvl="1" eaLnBrk="1" hangingPunct="1">
              <a:defRPr/>
            </a:pPr>
            <a:endParaRPr lang="en-US" sz="1902" dirty="0"/>
          </a:p>
        </p:txBody>
      </p:sp>
    </p:spTree>
    <p:extLst>
      <p:ext uri="{BB962C8B-B14F-4D97-AF65-F5344CB8AC3E}">
        <p14:creationId xmlns:p14="http://schemas.microsoft.com/office/powerpoint/2010/main" val="1645685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66370181-582E-FEC5-851D-2563EA3A9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4788" y="80962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Content Review</a:t>
            </a:r>
          </a:p>
        </p:txBody>
      </p:sp>
      <p:sp>
        <p:nvSpPr>
          <p:cNvPr id="30723" name="Content Placeholder 3">
            <a:extLst>
              <a:ext uri="{FF2B5EF4-FFF2-40B4-BE49-F238E27FC236}">
                <a16:creationId xmlns:a16="http://schemas.microsoft.com/office/drawing/2014/main" id="{11B66CBC-8AF5-4218-0D78-B87B52F9FE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638300"/>
            <a:ext cx="6334125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Your track leader will review your presentation on the following: </a:t>
            </a:r>
          </a:p>
          <a:p>
            <a:pPr lvl="1" eaLnBrk="1" hangingPunct="1">
              <a:defRPr/>
            </a:pPr>
            <a:r>
              <a:rPr lang="en-US" altLang="en-US" dirty="0"/>
              <a:t>Non-commercialism &amp; objectivity</a:t>
            </a:r>
          </a:p>
          <a:p>
            <a:pPr lvl="1" eaLnBrk="1" hangingPunct="1">
              <a:defRPr/>
            </a:pPr>
            <a:r>
              <a:rPr lang="en-US" altLang="en-US" dirty="0"/>
              <a:t>Meaningfulness &amp; relevance</a:t>
            </a:r>
          </a:p>
          <a:p>
            <a:pPr lvl="1" eaLnBrk="1" hangingPunct="1">
              <a:defRPr/>
            </a:pPr>
            <a:r>
              <a:rPr lang="en-US" altLang="en-US" dirty="0"/>
              <a:t>Format and template use</a:t>
            </a:r>
          </a:p>
          <a:p>
            <a:pPr lvl="1" eaLnBrk="1" hangingPunct="1">
              <a:defRPr/>
            </a:pPr>
            <a:r>
              <a:rPr lang="en-US" altLang="en-US" dirty="0"/>
              <a:t>Ease of reading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>
            <a:extLst>
              <a:ext uri="{FF2B5EF4-FFF2-40B4-BE49-F238E27FC236}">
                <a16:creationId xmlns:a16="http://schemas.microsoft.com/office/drawing/2014/main" id="{B83AD8DA-83B5-5CEA-0CC9-E7469D9CA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4638" y="681038"/>
            <a:ext cx="6699770" cy="858837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Final Submission Deadlines</a:t>
            </a:r>
          </a:p>
        </p:txBody>
      </p:sp>
      <p:sp>
        <p:nvSpPr>
          <p:cNvPr id="32771" name="Content Placeholder 3">
            <a:extLst>
              <a:ext uri="{FF2B5EF4-FFF2-40B4-BE49-F238E27FC236}">
                <a16:creationId xmlns:a16="http://schemas.microsoft.com/office/drawing/2014/main" id="{81F80796-24A4-3469-2083-77D853D0F3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4638" y="1771597"/>
            <a:ext cx="6178550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Once you submit your draft you will be assigned a session (example: MM-T1-01)</a:t>
            </a:r>
          </a:p>
          <a:p>
            <a:pPr eaLnBrk="1" hangingPunct="1">
              <a:defRPr/>
            </a:pPr>
            <a:r>
              <a:rPr lang="en-US" altLang="en-US" sz="2102" dirty="0"/>
              <a:t>Final presentations should be named with the session # (MM-T1-01)</a:t>
            </a:r>
          </a:p>
          <a:p>
            <a:pPr eaLnBrk="1" hangingPunct="1">
              <a:defRPr/>
            </a:pPr>
            <a:r>
              <a:rPr lang="en-US" altLang="en-US" sz="2102" b="1" dirty="0"/>
              <a:t>Deadline: February 17, 2027</a:t>
            </a: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7">
            <a:extLst>
              <a:ext uri="{FF2B5EF4-FFF2-40B4-BE49-F238E27FC236}">
                <a16:creationId xmlns:a16="http://schemas.microsoft.com/office/drawing/2014/main" id="{A3A01096-D410-53F2-B3DE-9102CB9A5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538" y="846138"/>
            <a:ext cx="6176962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Submission Guidelines</a:t>
            </a:r>
          </a:p>
        </p:txBody>
      </p:sp>
      <p:sp>
        <p:nvSpPr>
          <p:cNvPr id="34819" name="Content Placeholder 3">
            <a:extLst>
              <a:ext uri="{FF2B5EF4-FFF2-40B4-BE49-F238E27FC236}">
                <a16:creationId xmlns:a16="http://schemas.microsoft.com/office/drawing/2014/main" id="{2F26CAE9-B4B4-5CA2-4837-32D44EADF5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06538" y="1751013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Presenters will not be allowed to use their own computers or portable devices onsite. </a:t>
            </a:r>
          </a:p>
          <a:p>
            <a:pPr eaLnBrk="1" hangingPunct="1">
              <a:defRPr/>
            </a:pPr>
            <a:r>
              <a:rPr lang="en-US" altLang="en-US" sz="2102" dirty="0"/>
              <a:t>All presentations will be uploaded to a centralized laptop computer in advance of the conference. You </a:t>
            </a:r>
            <a:r>
              <a:rPr lang="en-US" altLang="en-US" sz="2102" b="1" u="sng" dirty="0">
                <a:solidFill>
                  <a:srgbClr val="820319"/>
                </a:solidFill>
              </a:rPr>
              <a:t>will not</a:t>
            </a:r>
            <a:r>
              <a:rPr lang="en-US" altLang="en-US" sz="2102" b="1" dirty="0">
                <a:solidFill>
                  <a:srgbClr val="820319"/>
                </a:solidFill>
              </a:rPr>
              <a:t> </a:t>
            </a:r>
            <a:r>
              <a:rPr lang="en-US" altLang="en-US" sz="2102" dirty="0"/>
              <a:t>be able to bring your presentation to the session on a flash drive.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7">
            <a:extLst>
              <a:ext uri="{FF2B5EF4-FFF2-40B4-BE49-F238E27FC236}">
                <a16:creationId xmlns:a16="http://schemas.microsoft.com/office/drawing/2014/main" id="{08269D6B-DCC5-316E-71D9-0C5F11452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0663" y="628650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Practices Makes Perfect</a:t>
            </a:r>
          </a:p>
        </p:txBody>
      </p:sp>
      <p:sp>
        <p:nvSpPr>
          <p:cNvPr id="36867" name="Content Placeholder 3">
            <a:extLst>
              <a:ext uri="{FF2B5EF4-FFF2-40B4-BE49-F238E27FC236}">
                <a16:creationId xmlns:a16="http://schemas.microsoft.com/office/drawing/2014/main" id="{D95279FF-3544-8643-06C2-54BD9E2A93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422400"/>
            <a:ext cx="6178550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Know the content of your presentation.</a:t>
            </a:r>
          </a:p>
          <a:p>
            <a:pPr eaLnBrk="1" hangingPunct="1">
              <a:defRPr/>
            </a:pPr>
            <a:r>
              <a:rPr lang="en-US" altLang="en-US" sz="2102" dirty="0"/>
              <a:t>Do not “read” your slides. Share your knowledge and use the presentation slides to remind you what to say next.</a:t>
            </a:r>
          </a:p>
          <a:p>
            <a:pPr eaLnBrk="1" hangingPunct="1">
              <a:defRPr/>
            </a:pPr>
            <a:r>
              <a:rPr lang="en-US" altLang="en-US" sz="2102" dirty="0"/>
              <a:t>Time yourself to be sure you can deliver your presentation within the limits allowed.</a:t>
            </a:r>
          </a:p>
          <a:p>
            <a:pPr eaLnBrk="1" hangingPunct="1">
              <a:defRPr/>
            </a:pPr>
            <a:r>
              <a:rPr lang="en-US" altLang="en-US" sz="2102" dirty="0"/>
              <a:t>Make sure you leave time for questions from your audience.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DF6D79B-BC14-718F-34FB-409214958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2" y="736600"/>
            <a:ext cx="7200651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Understanding Your Audience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601B3F6-B1C4-BB6B-CC76-E3EF66009E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82380" y="1710035"/>
            <a:ext cx="6178550" cy="2878138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Remember that your audience wants you to share your knowledge and experience. </a:t>
            </a:r>
          </a:p>
          <a:p>
            <a:pPr eaLnBrk="1" hangingPunct="1">
              <a:defRPr/>
            </a:pPr>
            <a:r>
              <a:rPr lang="en-US" altLang="en-US" sz="2102" dirty="0"/>
              <a:t>The highest ratings in post-show surveys are given to those that effectively deliver valuable information without commercialism. </a:t>
            </a: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9F0C52C-24DE-3F11-1D37-8D035A5B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8253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949692-CC96-9496-53C0-5F86A43D9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773931"/>
            <a:ext cx="8928992" cy="2015042"/>
          </a:xfrm>
        </p:spPr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sz="1800" dirty="0"/>
              <a:t>Contact your track leader or </a:t>
            </a:r>
            <a:br>
              <a:rPr lang="en-US" sz="1800" dirty="0"/>
            </a:br>
            <a:r>
              <a:rPr lang="en-US" sz="1800" dirty="0"/>
              <a:t>Kari Webb at kwebb@nastt.org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52E16DF-B237-412B-E956-F293800C1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Defining Your Audience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D864345-9B2E-CDCC-F7B6-2ACBDAC926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463675"/>
            <a:ext cx="6249987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Most in attendance understand the basics of underground construction and rehabilitation but are less likely to be an expert on the topic you are presenting.</a:t>
            </a:r>
          </a:p>
          <a:p>
            <a:pPr eaLnBrk="1" hangingPunct="1">
              <a:defRPr/>
            </a:pPr>
            <a:r>
              <a:rPr lang="en-US" altLang="en-US" sz="2102" dirty="0"/>
              <a:t>Engineers, contractors, students and field experienced individuals make up NASTT No-Dig Show attendees. </a:t>
            </a:r>
          </a:p>
          <a:p>
            <a:pPr eaLnBrk="1" hangingPunct="1">
              <a:defRPr/>
            </a:pPr>
            <a:r>
              <a:rPr lang="en-US" altLang="en-US" sz="2102" dirty="0"/>
              <a:t>Target your audience’s level of understanding.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7">
            <a:extLst>
              <a:ext uri="{FF2B5EF4-FFF2-40B4-BE49-F238E27FC236}">
                <a16:creationId xmlns:a16="http://schemas.microsoft.com/office/drawing/2014/main" id="{43A33B19-45CC-B816-9EF3-DF6EBEB5C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7013" y="763588"/>
            <a:ext cx="6176962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Color &amp; Theme</a:t>
            </a:r>
          </a:p>
        </p:txBody>
      </p:sp>
      <p:sp>
        <p:nvSpPr>
          <p:cNvPr id="13315" name="Content Placeholder 3">
            <a:extLst>
              <a:ext uri="{FF2B5EF4-FFF2-40B4-BE49-F238E27FC236}">
                <a16:creationId xmlns:a16="http://schemas.microsoft.com/office/drawing/2014/main" id="{601ABE59-C1E1-3361-3440-46F16795DD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7013" y="1638300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It is </a:t>
            </a:r>
            <a:r>
              <a:rPr lang="en-US" altLang="en-US" sz="2102" b="1" u="sng" dirty="0">
                <a:solidFill>
                  <a:srgbClr val="820319"/>
                </a:solidFill>
              </a:rPr>
              <a:t>REQUIRED</a:t>
            </a:r>
            <a:r>
              <a:rPr lang="en-US" altLang="en-US" sz="2102" dirty="0"/>
              <a:t> that you use the No-Dig Show template for your presentation. It can be downloaded on the Speaker Resource page on the No-Dig Show website and the speaker service center.</a:t>
            </a:r>
          </a:p>
          <a:p>
            <a:pPr eaLnBrk="1" hangingPunct="1">
              <a:defRPr/>
            </a:pPr>
            <a:r>
              <a:rPr lang="en-US" altLang="en-US" sz="2102" dirty="0"/>
              <a:t>Use colors sparingly for more effect and to avoid overwhelming the audience.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>
            <a:extLst>
              <a:ext uri="{FF2B5EF4-FFF2-40B4-BE49-F238E27FC236}">
                <a16:creationId xmlns:a16="http://schemas.microsoft.com/office/drawing/2014/main" id="{D7842B90-76F3-8D6E-9038-A906E93A7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774700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Copy &amp; Text</a:t>
            </a:r>
          </a:p>
        </p:txBody>
      </p:sp>
      <p:sp>
        <p:nvSpPr>
          <p:cNvPr id="8195" name="Content Placeholder 3">
            <a:extLst>
              <a:ext uri="{FF2B5EF4-FFF2-40B4-BE49-F238E27FC236}">
                <a16:creationId xmlns:a16="http://schemas.microsoft.com/office/drawing/2014/main" id="{7198C288-8162-521B-7D1C-F04529CA3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350" y="1728788"/>
            <a:ext cx="6178550" cy="339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2" dirty="0"/>
              <a:t>Don’t fall into the trap of using too much text. Use your presentation as an overview, not as a complete statement.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2" dirty="0"/>
              <a:t>Bullet points, abbreviated statements, graphics, photographs and media clips will allow the attendee to listen to your presentation vs. concentrating on reading the slides.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102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>
            <a:extLst>
              <a:ext uri="{FF2B5EF4-FFF2-40B4-BE49-F238E27FC236}">
                <a16:creationId xmlns:a16="http://schemas.microsoft.com/office/drawing/2014/main" id="{EBBB79F8-96A2-43A8-7B64-6A41E21D2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630238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Number of Slides</a:t>
            </a:r>
          </a:p>
        </p:txBody>
      </p:sp>
      <p:sp>
        <p:nvSpPr>
          <p:cNvPr id="17411" name="Content Placeholder 3">
            <a:extLst>
              <a:ext uri="{FF2B5EF4-FFF2-40B4-BE49-F238E27FC236}">
                <a16:creationId xmlns:a16="http://schemas.microsoft.com/office/drawing/2014/main" id="{E5BFF211-2514-2243-B94C-1E6C5E7BE7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2725" y="1349375"/>
            <a:ext cx="6178550" cy="3398838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Make sure you can discuss the points shown on the slides in the time allotted for your presentation. </a:t>
            </a:r>
          </a:p>
          <a:p>
            <a:pPr eaLnBrk="1" hangingPunct="1">
              <a:defRPr/>
            </a:pPr>
            <a:r>
              <a:rPr lang="en-US" altLang="en-US" sz="2102" dirty="0"/>
              <a:t>All presentations are 25 minutes </a:t>
            </a:r>
            <a:br>
              <a:rPr lang="en-US" altLang="en-US" sz="2102" dirty="0"/>
            </a:br>
            <a:r>
              <a:rPr lang="en-US" altLang="en-US" sz="2102" b="1" u="sng" dirty="0"/>
              <a:t>including</a:t>
            </a:r>
            <a:r>
              <a:rPr lang="en-US" altLang="en-US" sz="2102" dirty="0"/>
              <a:t> time for speaker introduction and a    5-minute Q&amp;A period. </a:t>
            </a:r>
          </a:p>
          <a:p>
            <a:pPr eaLnBrk="1" hangingPunct="1">
              <a:defRPr/>
            </a:pPr>
            <a:r>
              <a:rPr lang="en-US" altLang="en-US" sz="2102" dirty="0"/>
              <a:t>Don’t prepare too many slides. No more than 25 slides is suggested.  </a:t>
            </a: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1D7FFC3-87FB-89A4-4BAE-262B2A040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4763" y="666750"/>
            <a:ext cx="1811337" cy="447675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3303" b="0" dirty="0"/>
              <a:t>Visuals</a:t>
            </a:r>
          </a:p>
        </p:txBody>
      </p:sp>
      <p:graphicFrame>
        <p:nvGraphicFramePr>
          <p:cNvPr id="19459" name="Content Placeholder 9">
            <a:extLst>
              <a:ext uri="{FF2B5EF4-FFF2-40B4-BE49-F238E27FC236}">
                <a16:creationId xmlns:a16="http://schemas.microsoft.com/office/drawing/2014/main" id="{8321FF3C-10AA-CE73-1302-6A1682C2C7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95813" y="666750"/>
          <a:ext cx="3838575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114987" imgH="5852667" progId="Excel.Chart.8">
                  <p:embed/>
                </p:oleObj>
              </mc:Choice>
              <mc:Fallback>
                <p:oleObj r:id="rId3" imgW="5114987" imgH="5852667" progId="Excel.Chart.8">
                  <p:embed/>
                  <p:pic>
                    <p:nvPicPr>
                      <p:cNvPr id="19459" name="Content Placeholder 9">
                        <a:extLst>
                          <a:ext uri="{FF2B5EF4-FFF2-40B4-BE49-F238E27FC236}">
                            <a16:creationId xmlns:a16="http://schemas.microsoft.com/office/drawing/2014/main" id="{8321FF3C-10AA-CE73-1302-6A1682C2C75D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666750"/>
                        <a:ext cx="3838575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Placeholder 3">
            <a:extLst>
              <a:ext uri="{FF2B5EF4-FFF2-40B4-BE49-F238E27FC236}">
                <a16:creationId xmlns:a16="http://schemas.microsoft.com/office/drawing/2014/main" id="{CDD89451-420E-8B78-764E-B18D953E307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74763" y="1114425"/>
            <a:ext cx="2971800" cy="3730625"/>
          </a:xfrm>
        </p:spPr>
        <p:txBody>
          <a:bodyPr lIns="68644" tIns="34322" rIns="68644" bIns="34322"/>
          <a:lstStyle/>
          <a:p>
            <a:pPr eaLnBrk="1" hangingPunct="1"/>
            <a:r>
              <a:rPr lang="en-US" altLang="en-US" sz="1500" dirty="0"/>
              <a:t>Choose visuals that represent your topic and deliver your message. Relevance and simplicity are important.</a:t>
            </a:r>
          </a:p>
          <a:p>
            <a:pPr eaLnBrk="1" hangingPunct="1"/>
            <a:endParaRPr lang="en-US" altLang="en-US" sz="1500" dirty="0"/>
          </a:p>
          <a:p>
            <a:pPr eaLnBrk="1" hangingPunct="1"/>
            <a:r>
              <a:rPr lang="en-US" altLang="en-US" sz="1500" dirty="0"/>
              <a:t>Do not place a table full of text into your presentation only to tell the audience they can’t read it.</a:t>
            </a:r>
          </a:p>
          <a:p>
            <a:pPr eaLnBrk="1" hangingPunct="1"/>
            <a:endParaRPr lang="en-US" altLang="en-US" sz="1500" dirty="0"/>
          </a:p>
          <a:p>
            <a:pPr eaLnBrk="1" hangingPunct="1"/>
            <a:r>
              <a:rPr lang="en-US" altLang="en-US" sz="1500" dirty="0"/>
              <a:t>Refer to your paper and the proceedings for more detailed information if necessary.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758DDA8-5A14-E9F9-1537-53DB81E7FE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480E0-CD2E-1B46-CAA4-284DFB2E7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43863"/>
            </a:schemeClr>
          </a:solidFill>
        </p:spPr>
        <p:txBody>
          <a:bodyPr/>
          <a:lstStyle/>
          <a:p>
            <a:r>
              <a:rPr lang="en-US" dirty="0"/>
              <a:t>Image Slide Sample</a:t>
            </a:r>
          </a:p>
        </p:txBody>
      </p:sp>
    </p:spTree>
    <p:extLst>
      <p:ext uri="{BB962C8B-B14F-4D97-AF65-F5344CB8AC3E}">
        <p14:creationId xmlns:p14="http://schemas.microsoft.com/office/powerpoint/2010/main" val="135579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ED5BE-9C4E-10CD-1DE2-B34CA50F2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keep your audience engaged</a:t>
            </a:r>
          </a:p>
          <a:p>
            <a:pPr lvl="1"/>
            <a:r>
              <a:rPr lang="en-US" dirty="0"/>
              <a:t>A picture is worth a thousand words!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2E650-CBE3-8135-D1B8-8EF6D21D0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Image Slide Sample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6C8644-83DF-57F4-AD5C-16E7A24765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917946"/>
            <a:ext cx="4499992" cy="4029731"/>
          </a:xfrm>
        </p:spPr>
      </p:pic>
    </p:spTree>
    <p:extLst>
      <p:ext uri="{BB962C8B-B14F-4D97-AF65-F5344CB8AC3E}">
        <p14:creationId xmlns:p14="http://schemas.microsoft.com/office/powerpoint/2010/main" val="3834832402"/>
      </p:ext>
    </p:extLst>
  </p:cSld>
  <p:clrMapOvr>
    <a:masterClrMapping/>
  </p:clrMapOvr>
</p:sld>
</file>

<file path=ppt/theme/theme1.xml><?xml version="1.0" encoding="utf-8"?>
<a:theme xmlns:a="http://schemas.openxmlformats.org/drawingml/2006/main" name="NASTT - Title -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id-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lid-No 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22456</TotalTime>
  <Words>795</Words>
  <Application>Microsoft Office PowerPoint</Application>
  <PresentationFormat>Custom</PresentationFormat>
  <Paragraphs>84</Paragraphs>
  <Slides>20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Garamond Pro</vt:lpstr>
      <vt:lpstr>Arial</vt:lpstr>
      <vt:lpstr>Bank Gothic Light</vt:lpstr>
      <vt:lpstr>Calibri</vt:lpstr>
      <vt:lpstr>NASTT - Title - Logo</vt:lpstr>
      <vt:lpstr>Solid-Footer</vt:lpstr>
      <vt:lpstr>Solid-No Footer</vt:lpstr>
      <vt:lpstr>Microsoft Excel Chart</vt:lpstr>
      <vt:lpstr>NASTT No-Dig Show PowerPoint Guidelines</vt:lpstr>
      <vt:lpstr>Understanding Your Audience</vt:lpstr>
      <vt:lpstr>Defining Your Audience</vt:lpstr>
      <vt:lpstr>Color &amp; Theme</vt:lpstr>
      <vt:lpstr>Copy &amp; Text</vt:lpstr>
      <vt:lpstr>Number of Slides</vt:lpstr>
      <vt:lpstr>Visuals</vt:lpstr>
      <vt:lpstr>Image Slide Sample</vt:lpstr>
      <vt:lpstr>Image Slide Sample</vt:lpstr>
      <vt:lpstr>The Use of Company Logos</vt:lpstr>
      <vt:lpstr>The Use of Media Clips</vt:lpstr>
      <vt:lpstr>Images</vt:lpstr>
      <vt:lpstr>PowerPoint Presentation</vt:lpstr>
      <vt:lpstr>Draft Submission Deadlines</vt:lpstr>
      <vt:lpstr>Draft Submission Deadlines</vt:lpstr>
      <vt:lpstr>Content Review</vt:lpstr>
      <vt:lpstr>Final Submission Deadlines</vt:lpstr>
      <vt:lpstr>Submission Guidelines</vt:lpstr>
      <vt:lpstr>Practices Makes Perfect</vt:lpstr>
      <vt:lpstr>Questions? Contact your track leader or  Kari Webb at kwebb@nastt.org</vt:lpstr>
    </vt:vector>
  </TitlesOfParts>
  <Company>WSA Trenchless Consultants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No-Dig 2006</dc:title>
  <dc:subject>Sample Slides for Presentation</dc:subject>
  <dc:creator>Piero Salvo</dc:creator>
  <cp:lastModifiedBy>Kari Webb</cp:lastModifiedBy>
  <cp:revision>119</cp:revision>
  <cp:lastPrinted>2014-02-26T15:49:17Z</cp:lastPrinted>
  <dcterms:created xsi:type="dcterms:W3CDTF">2006-01-31T13:31:43Z</dcterms:created>
  <dcterms:modified xsi:type="dcterms:W3CDTF">2026-04-27T21:37:30Z</dcterms:modified>
</cp:coreProperties>
</file>